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5F8-B827-45CF-9EE3-4C802B2AB84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919A-9A00-4974-A37C-361EDC2D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7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5F8-B827-45CF-9EE3-4C802B2AB84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919A-9A00-4974-A37C-361EDC2D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6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5F8-B827-45CF-9EE3-4C802B2AB84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919A-9A00-4974-A37C-361EDC2D128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6250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5F8-B827-45CF-9EE3-4C802B2AB84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919A-9A00-4974-A37C-361EDC2D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86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5F8-B827-45CF-9EE3-4C802B2AB84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919A-9A00-4974-A37C-361EDC2D128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1913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5F8-B827-45CF-9EE3-4C802B2AB84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919A-9A00-4974-A37C-361EDC2D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56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5F8-B827-45CF-9EE3-4C802B2AB84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919A-9A00-4974-A37C-361EDC2D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36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5F8-B827-45CF-9EE3-4C802B2AB84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919A-9A00-4974-A37C-361EDC2D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7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5F8-B827-45CF-9EE3-4C802B2AB84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919A-9A00-4974-A37C-361EDC2D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1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5F8-B827-45CF-9EE3-4C802B2AB84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919A-9A00-4974-A37C-361EDC2D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1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5F8-B827-45CF-9EE3-4C802B2AB84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919A-9A00-4974-A37C-361EDC2D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5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5F8-B827-45CF-9EE3-4C802B2AB84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919A-9A00-4974-A37C-361EDC2D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5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5F8-B827-45CF-9EE3-4C802B2AB84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919A-9A00-4974-A37C-361EDC2D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5F8-B827-45CF-9EE3-4C802B2AB84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919A-9A00-4974-A37C-361EDC2D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4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5F8-B827-45CF-9EE3-4C802B2AB84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919A-9A00-4974-A37C-361EDC2D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3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5F8-B827-45CF-9EE3-4C802B2AB84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919A-9A00-4974-A37C-361EDC2D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2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25F8-B827-45CF-9EE3-4C802B2AB84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E6E919A-9A00-4974-A37C-361EDC2D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2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wm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08D885-CBF7-42CE-AD9B-5369D628530C}"/>
              </a:ext>
            </a:extLst>
          </p:cNvPr>
          <p:cNvSpPr txBox="1">
            <a:spLocks noChangeArrowheads="1"/>
          </p:cNvSpPr>
          <p:nvPr/>
        </p:nvSpPr>
        <p:spPr>
          <a:xfrm>
            <a:off x="203200" y="2560320"/>
            <a:ext cx="11988800" cy="354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4400" b="1">
                <a:solidFill>
                  <a:srgbClr val="00B0F0"/>
                </a:solidFill>
              </a:rPr>
              <a:t>-Talk </a:t>
            </a:r>
            <a:r>
              <a:rPr lang="en-US" altLang="en-US" sz="4400" b="1" dirty="0">
                <a:solidFill>
                  <a:srgbClr val="00B0F0"/>
                </a:solidFill>
              </a:rPr>
              <a:t>about intentions with</a:t>
            </a:r>
            <a:r>
              <a:rPr lang="en-US" altLang="en-US" sz="4400" dirty="0"/>
              <a:t> </a:t>
            </a:r>
            <a:r>
              <a:rPr lang="en-US" altLang="en-US" sz="4800" b="1" i="1" dirty="0"/>
              <a:t>be going to</a:t>
            </a:r>
          </a:p>
          <a:p>
            <a:pPr algn="l">
              <a:buFontTx/>
              <a:buChar char="-"/>
            </a:pPr>
            <a:r>
              <a:rPr lang="en-US" altLang="en-US" sz="4400" b="1" dirty="0">
                <a:solidFill>
                  <a:srgbClr val="00B0F0"/>
                </a:solidFill>
              </a:rPr>
              <a:t>Adverbs of place: </a:t>
            </a:r>
            <a:r>
              <a:rPr lang="en-US" altLang="en-US" sz="4400" b="1" i="1" dirty="0"/>
              <a:t>outside, inside, there, here, upstairs, downstairs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DB73F4-C2F1-4B26-AF06-B9360008879A}"/>
              </a:ext>
            </a:extLst>
          </p:cNvPr>
          <p:cNvSpPr txBox="1"/>
          <p:nvPr/>
        </p:nvSpPr>
        <p:spPr>
          <a:xfrm>
            <a:off x="660400" y="127000"/>
            <a:ext cx="104749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Unit:2. Making Arrangements 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>
                <a:solidFill>
                  <a:srgbClr val="C00000"/>
                </a:solidFill>
              </a:rPr>
              <a:t>Language focus </a:t>
            </a:r>
          </a:p>
        </p:txBody>
      </p:sp>
    </p:spTree>
    <p:extLst>
      <p:ext uri="{BB962C8B-B14F-4D97-AF65-F5344CB8AC3E}">
        <p14:creationId xmlns:p14="http://schemas.microsoft.com/office/powerpoint/2010/main" val="197173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7B554C2-1A1D-4E1B-974D-63401F4DA82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457200" y="404019"/>
            <a:ext cx="5562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Adverbs of place</a:t>
            </a:r>
            <a:endParaRPr lang="en-US" altLang="en-US" sz="40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725B76-2020-4967-A800-E365D4689DF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8382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outside,  inside,  there,  here, upstairs, downstairs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44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2BF6766-9432-488E-B667-E52152161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80" y="4389120"/>
            <a:ext cx="3647440" cy="219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2ADA1423-0651-4244-8BD9-0CE978B7C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" y="1869440"/>
            <a:ext cx="2722880" cy="232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2DF9F30E-2974-4CC3-910C-B929273FB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80" y="1940560"/>
            <a:ext cx="3256280" cy="22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5CDBE1C-C193-45E5-97D1-3A7AF21C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80" y="1940560"/>
            <a:ext cx="3647440" cy="22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2CFC9FDF-5D1A-4918-B21E-EFE95571E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89120"/>
            <a:ext cx="2722880" cy="22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2FAF8225-B4DC-43B2-8DCC-EF9A07BAE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240" y="4389120"/>
            <a:ext cx="3068320" cy="219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DE0239-8BA9-4802-B2CF-8417EA024FDB}"/>
              </a:ext>
            </a:extLst>
          </p:cNvPr>
          <p:cNvSpPr txBox="1"/>
          <p:nvPr/>
        </p:nvSpPr>
        <p:spPr>
          <a:xfrm>
            <a:off x="314960" y="2875280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0F7AD8-D23C-42E4-B621-9D75AC2C2339}"/>
              </a:ext>
            </a:extLst>
          </p:cNvPr>
          <p:cNvSpPr txBox="1"/>
          <p:nvPr/>
        </p:nvSpPr>
        <p:spPr>
          <a:xfrm>
            <a:off x="7223760" y="3012441"/>
            <a:ext cx="45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D1847-E892-49F4-BCDB-46D8739FC65F}"/>
              </a:ext>
            </a:extLst>
          </p:cNvPr>
          <p:cNvSpPr txBox="1"/>
          <p:nvPr/>
        </p:nvSpPr>
        <p:spPr>
          <a:xfrm>
            <a:off x="286174" y="544576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903DCB-5FBE-4DBA-A976-231C6C1A7C91}"/>
              </a:ext>
            </a:extLst>
          </p:cNvPr>
          <p:cNvSpPr txBox="1"/>
          <p:nvPr/>
        </p:nvSpPr>
        <p:spPr>
          <a:xfrm>
            <a:off x="3510280" y="5659120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8CBC7F-F192-423A-A669-193492040157}"/>
              </a:ext>
            </a:extLst>
          </p:cNvPr>
          <p:cNvSpPr txBox="1"/>
          <p:nvPr/>
        </p:nvSpPr>
        <p:spPr>
          <a:xfrm>
            <a:off x="7223760" y="5445760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87AF99-8D42-4EF0-8EC6-BFE2DEE68AAE}"/>
              </a:ext>
            </a:extLst>
          </p:cNvPr>
          <p:cNvSpPr txBox="1"/>
          <p:nvPr/>
        </p:nvSpPr>
        <p:spPr>
          <a:xfrm>
            <a:off x="3460294" y="282050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4702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82328B8-359C-4B35-9011-C1ADA74F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503713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372AA89B-86EF-46CC-8D31-E74879230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295400"/>
            <a:ext cx="4495800" cy="2438400"/>
          </a:xfrm>
          <a:prstGeom prst="wedgeEllipseCallout">
            <a:avLst>
              <a:gd name="adj1" fmla="val -62537"/>
              <a:gd name="adj2" fmla="val -824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>
                <a:solidFill>
                  <a:srgbClr val="FF0066"/>
                </a:solidFill>
              </a:rPr>
              <a:t>Where is Tuan?</a:t>
            </a:r>
          </a:p>
          <a:p>
            <a:pPr algn="ctr"/>
            <a:r>
              <a:rPr lang="en-US" altLang="en-US" sz="3200">
                <a:solidFill>
                  <a:srgbClr val="FF0066"/>
                </a:solidFill>
              </a:rPr>
              <a:t>I think he’s </a:t>
            </a:r>
            <a:r>
              <a:rPr lang="en-US" altLang="en-US" sz="3200" u="sng">
                <a:solidFill>
                  <a:srgbClr val="CC00CC"/>
                </a:solidFill>
              </a:rPr>
              <a:t>upstairs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FCA998-E99A-41BF-9ECC-9EFA1C8603E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457200" y="274638"/>
            <a:ext cx="8229600" cy="487362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/>
              <a:t>Complete the speech bubbles.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8183DF5-89C9-4F2D-9AB7-9533BD49E164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57200" y="1219200"/>
            <a:ext cx="1066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4000"/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3271180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9E462A0-BEBD-4F87-941B-7E4C8A2A4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6934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E76CC7DE-0E75-4B25-9187-950F40318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312920"/>
            <a:ext cx="3357880" cy="2011680"/>
          </a:xfrm>
          <a:prstGeom prst="wedgeRectCallout">
            <a:avLst>
              <a:gd name="adj1" fmla="val 52162"/>
              <a:gd name="adj2" fmla="val -1996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r>
              <a:rPr lang="en-US" altLang="en-US" sz="4000" dirty="0"/>
              <a:t>No, he isn’t ................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F84047-8D0D-49D5-AB90-99A63C7BCC20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28600" y="533400"/>
            <a:ext cx="1066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4000"/>
              <a:t>b.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DF51BE9-0D24-4E39-A9E8-094162465652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838960" y="5344160"/>
            <a:ext cx="1600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FF0066"/>
                </a:solidFill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2698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4452355-F1E7-4E13-8EA2-564080331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6400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87E0014D-990C-4F6B-AD9E-419D37AB9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240" y="4038600"/>
            <a:ext cx="4572000" cy="2514600"/>
          </a:xfrm>
          <a:prstGeom prst="wedgeRoundRectCallout">
            <a:avLst>
              <a:gd name="adj1" fmla="val -57398"/>
              <a:gd name="adj2" fmla="val -9842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 dirty="0"/>
          </a:p>
          <a:p>
            <a:endParaRPr lang="en-US" altLang="en-US" sz="3200" dirty="0"/>
          </a:p>
          <a:p>
            <a:r>
              <a:rPr lang="en-US" altLang="en-US" sz="3200" dirty="0"/>
              <a:t>He isn’t......................</a:t>
            </a:r>
          </a:p>
          <a:p>
            <a:r>
              <a:rPr lang="en-US" altLang="en-US" sz="3200" dirty="0"/>
              <a:t>and he isn’t upstairs.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325FD5-E05C-4389-80F8-EAEF33D644B7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0" y="2286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4000"/>
              <a:t>c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9A7C7F8-438B-4575-B6C9-AF20EA60DBB0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5694680" y="5064760"/>
            <a:ext cx="259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FF0066"/>
                </a:solidFill>
              </a:rPr>
              <a:t>downstairs</a:t>
            </a:r>
          </a:p>
        </p:txBody>
      </p:sp>
    </p:spTree>
    <p:extLst>
      <p:ext uri="{BB962C8B-B14F-4D97-AF65-F5344CB8AC3E}">
        <p14:creationId xmlns:p14="http://schemas.microsoft.com/office/powerpoint/2010/main" val="342203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B6992D4-1AE2-4885-BE20-546005D73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65532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814E7F6F-7D5E-47A2-994C-345943311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0"/>
            <a:ext cx="4800600" cy="1676400"/>
          </a:xfrm>
          <a:prstGeom prst="wedgeRoundRectCallout">
            <a:avLst>
              <a:gd name="adj1" fmla="val -50991"/>
              <a:gd name="adj2" fmla="val 66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>
                <a:latin typeface=".VnTime" pitchFamily="34" charset="0"/>
              </a:rPr>
              <a:t>Perhaps he’s .............................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B044A5-6AD3-46DC-AAC5-17796813038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0" y="2286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4000"/>
              <a:t>d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AAF8A0F-9F36-4C7C-B1C8-69F5B9599E7F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876800" y="457200"/>
            <a:ext cx="182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66"/>
                </a:solidFill>
              </a:rPr>
              <a:t>outside</a:t>
            </a:r>
          </a:p>
        </p:txBody>
      </p:sp>
    </p:spTree>
    <p:extLst>
      <p:ext uri="{BB962C8B-B14F-4D97-AF65-F5344CB8AC3E}">
        <p14:creationId xmlns:p14="http://schemas.microsoft.com/office/powerpoint/2010/main" val="249417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81A524A4-7411-4C1C-8F2A-832FE4E6C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400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F7ABA2EA-16FF-4781-9828-37F92E376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267200"/>
            <a:ext cx="3276600" cy="2133600"/>
          </a:xfrm>
          <a:prstGeom prst="wedgeRoundRectCallout">
            <a:avLst>
              <a:gd name="adj1" fmla="val -72528"/>
              <a:gd name="adj2" fmla="val -13088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 sz="3600" dirty="0"/>
          </a:p>
          <a:p>
            <a:pPr algn="ctr"/>
            <a:r>
              <a:rPr lang="en-US" altLang="en-US" sz="3600" dirty="0"/>
              <a:t>No, he isn’t </a:t>
            </a:r>
          </a:p>
          <a:p>
            <a:pPr algn="ctr"/>
            <a:r>
              <a:rPr lang="en-US" altLang="en-US" sz="3600" dirty="0"/>
              <a:t>.................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A9F46B8-5934-4390-9E9A-68192B4D2462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28600" y="6096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4000"/>
              <a:t>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A28479A-8F04-45DF-8242-069FEFA150C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5334000" y="5257800"/>
            <a:ext cx="160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66"/>
                </a:solidFill>
              </a:rPr>
              <a:t>there</a:t>
            </a:r>
          </a:p>
        </p:txBody>
      </p:sp>
    </p:spTree>
    <p:extLst>
      <p:ext uri="{BB962C8B-B14F-4D97-AF65-F5344CB8AC3E}">
        <p14:creationId xmlns:p14="http://schemas.microsoft.com/office/powerpoint/2010/main" val="357091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1D841E7-93BB-486B-BBA0-1CBCB5F1A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7162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2636ACDA-CD7A-456A-B26F-F374F9C7F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3276600" cy="2133600"/>
          </a:xfrm>
          <a:prstGeom prst="wedgeRoundRectCallout">
            <a:avLst>
              <a:gd name="adj1" fmla="val 55523"/>
              <a:gd name="adj2" fmla="val 6584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3600" dirty="0"/>
              <a:t>I’m not outside,</a:t>
            </a:r>
          </a:p>
          <a:p>
            <a:r>
              <a:rPr lang="en-US" altLang="en-US" sz="3600" dirty="0"/>
              <a:t>I’m........, Ba</a:t>
            </a:r>
          </a:p>
          <a:p>
            <a:pPr algn="ctr"/>
            <a:endParaRPr lang="en-US" altLang="en-US" sz="360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FF6031-55E2-4722-9B93-1A67CC54A79B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28600" y="6096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4000"/>
              <a:t>f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64650B6-9740-4E7A-8370-1A9571FA65E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031240" y="2433320"/>
            <a:ext cx="213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FF0066"/>
                </a:solidFill>
              </a:rPr>
              <a:t>inside</a:t>
            </a:r>
          </a:p>
        </p:txBody>
      </p:sp>
    </p:spTree>
    <p:extLst>
      <p:ext uri="{BB962C8B-B14F-4D97-AF65-F5344CB8AC3E}">
        <p14:creationId xmlns:p14="http://schemas.microsoft.com/office/powerpoint/2010/main" val="307704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D5E9EE0-D7F9-4E7E-AF1C-78464A487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1B8D19F-6C66-4B0B-9D52-BE7E08FDD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02DEA22-3C9A-4ADA-9A05-5EBB421ED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F07FF167-19F3-4B13-9261-3DDE05536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6">
            <a:extLst>
              <a:ext uri="{FF2B5EF4-FFF2-40B4-BE49-F238E27FC236}">
                <a16:creationId xmlns:a16="http://schemas.microsoft.com/office/drawing/2014/main" id="{0F5C7552-08CC-4F4D-AA4F-F9D2FCC118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533400"/>
            <a:ext cx="3505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 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94D1A91-1281-4B9F-9B9D-ECA12364A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1725"/>
            <a:ext cx="9144000" cy="762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EF4998BE-AF1B-432B-8339-A2772A7D6E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0"/>
            <a:ext cx="838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60403F2C-E281-4C37-9BE3-622FF74FD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57400"/>
            <a:ext cx="7543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.VnTime" pitchFamily="34" charset="0"/>
              </a:rPr>
              <a:t>-  Revise the whole unit 2.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latin typeface=".VnTime" pitchFamily="34" charset="0"/>
              </a:rPr>
              <a:t>- Prepare Unit </a:t>
            </a:r>
            <a:r>
              <a:rPr lang="en-US" altLang="en-US" sz="3200" dirty="0">
                <a:latin typeface=".VnTime" pitchFamily="34" charset="0"/>
              </a:rPr>
              <a:t>3 Getting started + Listen and read.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1DC2DAA4-397F-443B-BA6A-7D0A07AC8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4400"/>
            <a:ext cx="2438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686EC7D4-4CFB-47BD-8753-157ABC3035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0930">
            <a:off x="4038600" y="4264025"/>
            <a:ext cx="838200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EC943D2F-68A3-448A-8995-66AAE22225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0930">
            <a:off x="4419600" y="4724400"/>
            <a:ext cx="113188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6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7EC91F7-D20D-4148-92FE-E7C7227F9F5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2667000" y="274638"/>
            <a:ext cx="4038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/>
              <a:t>warm up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1263028-E543-45E6-BF77-9EBD0E55F53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990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/>
              <a:t>What are they doing?</a:t>
            </a:r>
          </a:p>
          <a:p>
            <a:pPr>
              <a:buFontTx/>
              <a:buNone/>
            </a:pPr>
            <a:endParaRPr lang="en-US" alt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DC17EE4-8B1D-463A-B844-83F161F0A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822" y="4236720"/>
            <a:ext cx="4724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D1CA9254-A643-434B-AC36-FF992F78D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9" y="4114800"/>
            <a:ext cx="436372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79A54565-EB34-4948-A8FC-B0123E11C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42" y="1663720"/>
            <a:ext cx="465328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9BDE4E1F-FDB3-4AD8-9FDB-5C35FFAEA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9" y="1336060"/>
            <a:ext cx="391668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C78ED2-7D1F-4955-83C2-26F359B53532}"/>
              </a:ext>
            </a:extLst>
          </p:cNvPr>
          <p:cNvSpPr txBox="1"/>
          <p:nvPr/>
        </p:nvSpPr>
        <p:spPr>
          <a:xfrm>
            <a:off x="104581" y="2545110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9BD51-0BDC-4041-9262-323A8957424C}"/>
              </a:ext>
            </a:extLst>
          </p:cNvPr>
          <p:cNvSpPr txBox="1"/>
          <p:nvPr/>
        </p:nvSpPr>
        <p:spPr>
          <a:xfrm>
            <a:off x="5354320" y="2621280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5EB458-92A5-4257-BB05-CB051F376904}"/>
              </a:ext>
            </a:extLst>
          </p:cNvPr>
          <p:cNvSpPr txBox="1"/>
          <p:nvPr/>
        </p:nvSpPr>
        <p:spPr>
          <a:xfrm>
            <a:off x="314960" y="4907280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A33D6A-B4C4-45D7-8200-A34C05C2DCD5}"/>
              </a:ext>
            </a:extLst>
          </p:cNvPr>
          <p:cNvSpPr txBox="1"/>
          <p:nvPr/>
        </p:nvSpPr>
        <p:spPr>
          <a:xfrm>
            <a:off x="5388502" y="5257800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285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9069FA6-3743-4E6E-A7D3-DFFED8AFFF9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4419600" y="762000"/>
            <a:ext cx="44958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/>
              <a:t>Nam/ go fishing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68580DA-1E16-453F-90D5-6BC5CF884572}"/>
              </a:ext>
            </a:extLst>
          </p:cNvPr>
          <p:cNvSpPr txBox="1">
            <a:spLocks noChangeArrowheads="1"/>
          </p:cNvSpPr>
          <p:nvPr/>
        </p:nvSpPr>
        <p:spPr>
          <a:xfrm>
            <a:off x="4343400" y="1676400"/>
            <a:ext cx="519684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Nam is going fishing</a:t>
            </a:r>
            <a:r>
              <a:rPr lang="en-US" altLang="en-US" dirty="0"/>
              <a:t>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9F7CAC0-DA00-4F4F-9584-10AC0778B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038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6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6456B8E-B18E-4F73-B1EB-84DA5A9B9BC1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435600" y="472440"/>
            <a:ext cx="60553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/>
              <a:t>Trang/ read a new novel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1DF0C0F-3DD6-4401-8A32-A2FE21C3DDE4}"/>
              </a:ext>
            </a:extLst>
          </p:cNvPr>
          <p:cNvSpPr txBox="1">
            <a:spLocks noChangeArrowheads="1"/>
          </p:cNvSpPr>
          <p:nvPr/>
        </p:nvSpPr>
        <p:spPr>
          <a:xfrm>
            <a:off x="5242560" y="1686560"/>
            <a:ext cx="6492240" cy="174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3600" dirty="0"/>
              <a:t>=&gt;Trang is reading a new novel.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F83E623-FA3B-44BD-9367-B68E6E6B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472440"/>
            <a:ext cx="4572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8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193396C-7E72-4ABC-92EF-7AEB13540BFB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4114800" y="762000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Ba/ do his Math.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D8D00BE-65D3-4D13-8292-0A4AD988C792}"/>
              </a:ext>
            </a:extLst>
          </p:cNvPr>
          <p:cNvSpPr txBox="1">
            <a:spLocks noChangeArrowheads="1"/>
          </p:cNvSpPr>
          <p:nvPr/>
        </p:nvSpPr>
        <p:spPr>
          <a:xfrm>
            <a:off x="4267200" y="2438400"/>
            <a:ext cx="6350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4000" b="1" dirty="0"/>
              <a:t>=&gt;Ba is doing his Math.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7B83E76-0A05-4FBE-BAC7-72296E2A8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810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43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B4B29B7-670D-45F9-A453-795B6730B7C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4114800" y="609600"/>
            <a:ext cx="480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They/ watch TV.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16812F0-F50D-46A7-94C9-15C292E896C9}"/>
              </a:ext>
            </a:extLst>
          </p:cNvPr>
          <p:cNvSpPr txBox="1">
            <a:spLocks noChangeArrowheads="1"/>
          </p:cNvSpPr>
          <p:nvPr/>
        </p:nvSpPr>
        <p:spPr>
          <a:xfrm>
            <a:off x="4262120" y="1752600"/>
            <a:ext cx="648716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3600" b="1" dirty="0"/>
              <a:t>=&gt;They are watching TV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2BCE3AC-DD5B-4302-A43A-172AD198C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3886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14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176730C-B4F1-4C31-9ECF-EE526B7E5D1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99440" y="945198"/>
            <a:ext cx="1022096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going to-V =&gt; intension in the future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B9F5A2-B2A4-4A96-B8FD-DD3B1E09DCBE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" y="2138680"/>
            <a:ext cx="1113536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4000" dirty="0"/>
              <a:t>1.  </a:t>
            </a:r>
            <a:r>
              <a:rPr lang="en-US" altLang="en-US" sz="4000" i="1" dirty="0"/>
              <a:t>Work with a partner to say what people are going to do</a:t>
            </a:r>
            <a:r>
              <a:rPr lang="en-US" altLang="en-US" sz="4000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dirty="0"/>
              <a:t>Ex: Nga has </a:t>
            </a:r>
            <a:r>
              <a:rPr lang="en-US" altLang="en-US" sz="4000" u="sng" dirty="0"/>
              <a:t>a movie ticket</a:t>
            </a:r>
            <a:r>
              <a:rPr lang="en-US" altLang="en-US" sz="4000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dirty="0">
                <a:solidFill>
                  <a:srgbClr val="FF0066"/>
                </a:solidFill>
              </a:rPr>
              <a:t>=&gt; </a:t>
            </a:r>
            <a:r>
              <a:rPr lang="en-US" altLang="en-US" sz="4000" b="1" dirty="0"/>
              <a:t>She</a:t>
            </a:r>
            <a:r>
              <a:rPr lang="en-US" altLang="en-US" sz="4000" b="1" dirty="0">
                <a:solidFill>
                  <a:srgbClr val="FF0066"/>
                </a:solidFill>
              </a:rPr>
              <a:t> is going to </a:t>
            </a:r>
            <a:r>
              <a:rPr lang="en-US" altLang="en-US" sz="4000" dirty="0"/>
              <a:t>see a movie</a:t>
            </a:r>
            <a:r>
              <a:rPr lang="en-US" altLang="en-US" sz="4000" b="1" dirty="0">
                <a:solidFill>
                  <a:srgbClr val="FF00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31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67F79E-71A2-46D9-A534-5FC7BA243C9C}"/>
              </a:ext>
            </a:extLst>
          </p:cNvPr>
          <p:cNvSpPr txBox="1">
            <a:spLocks noChangeArrowheads="1"/>
          </p:cNvSpPr>
          <p:nvPr/>
        </p:nvSpPr>
        <p:spPr>
          <a:xfrm>
            <a:off x="223520" y="228600"/>
            <a:ext cx="11435080" cy="640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.VnTime" pitchFamily="34" charset="0"/>
              </a:rPr>
              <a:t>a. Quang and Nam </a:t>
            </a:r>
            <a:r>
              <a:rPr lang="en-US" altLang="en-US" u="sng" dirty="0">
                <a:latin typeface=".VnTime" pitchFamily="34" charset="0"/>
              </a:rPr>
              <a:t>bought new fishing rods </a:t>
            </a:r>
            <a:r>
              <a:rPr lang="en-US" altLang="en-US" dirty="0">
                <a:latin typeface=".VnTime" pitchFamily="34" charset="0"/>
              </a:rPr>
              <a:t>yesterday.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.VnTime" pitchFamily="34" charset="0"/>
              </a:rPr>
              <a:t>=&gt;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.VnTime" pitchFamily="34" charset="0"/>
              </a:rPr>
              <a:t>b. Trang’s mother </a:t>
            </a:r>
            <a:r>
              <a:rPr lang="en-US" altLang="en-US" u="sng" dirty="0">
                <a:latin typeface=".VnTime" pitchFamily="34" charset="0"/>
              </a:rPr>
              <a:t>gave her a new novel </a:t>
            </a:r>
            <a:r>
              <a:rPr lang="en-US" altLang="en-US" dirty="0">
                <a:latin typeface=".VnTime" pitchFamily="34" charset="0"/>
              </a:rPr>
              <a:t>this morning and she has no homework today.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.VnTime" pitchFamily="34" charset="0"/>
              </a:rPr>
              <a:t>=&gt;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.VnTime" pitchFamily="34" charset="0"/>
              </a:rPr>
              <a:t>c. Van </a:t>
            </a:r>
            <a:r>
              <a:rPr lang="en-US" altLang="en-US" u="sng" dirty="0">
                <a:latin typeface=".VnTime" pitchFamily="34" charset="0"/>
              </a:rPr>
              <a:t>has a lot of homework in Math </a:t>
            </a:r>
            <a:r>
              <a:rPr lang="en-US" altLang="en-US" dirty="0">
                <a:latin typeface=".VnTime" pitchFamily="34" charset="0"/>
              </a:rPr>
              <a:t>and she is going to have Math at school tomorrow.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.VnTime" pitchFamily="34" charset="0"/>
              </a:rPr>
              <a:t>=&gt;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.VnTime" pitchFamily="34" charset="0"/>
              </a:rPr>
              <a:t>d. Mr. Hoang </a:t>
            </a:r>
            <a:r>
              <a:rPr lang="en-US" altLang="en-US" u="sng" dirty="0">
                <a:latin typeface=".VnTime" pitchFamily="34" charset="0"/>
              </a:rPr>
              <a:t>likes action movies </a:t>
            </a:r>
            <a:r>
              <a:rPr lang="en-US" altLang="en-US" dirty="0">
                <a:latin typeface=".VnTime" pitchFamily="34" charset="0"/>
              </a:rPr>
              <a:t>very much and there’s an interesting action movie on TV tonight.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.VnTime" pitchFamily="34" charset="0"/>
              </a:rPr>
              <a:t>=&gt;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.VnTime" pitchFamily="34" charset="0"/>
              </a:rPr>
              <a:t>e. Hien’s friend </a:t>
            </a:r>
            <a:r>
              <a:rPr lang="en-US" altLang="en-US" u="sng" dirty="0">
                <a:latin typeface=".VnTime" pitchFamily="34" charset="0"/>
              </a:rPr>
              <a:t>invited her to his birthday party</a:t>
            </a:r>
            <a:r>
              <a:rPr lang="en-US" altLang="en-US" dirty="0">
                <a:latin typeface=".VnTime" pitchFamily="34" charset="0"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.VnTime" pitchFamily="34" charset="0"/>
              </a:rPr>
              <a:t>=&gt;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18631-9502-49A0-B6CD-E55BEFA5A110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33400" y="746760"/>
            <a:ext cx="8229600" cy="533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FF0066"/>
                </a:solidFill>
              </a:rPr>
              <a:t> They are going (to go) fishing.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CBFB2F-ECF7-4265-9A8E-5D2861F94546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533400" y="20574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l" eaLnBrk="1" hangingPunct="1"/>
            <a:r>
              <a:rPr lang="en-US" altLang="en-US" sz="4000" dirty="0">
                <a:solidFill>
                  <a:srgbClr val="FF0066"/>
                </a:solidFill>
              </a:rPr>
              <a:t> She is going to read a new novel.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FFDD75-75D4-4D11-A8D2-4A058829BAC3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533400" y="343916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l" eaLnBrk="1" hangingPunct="1"/>
            <a:r>
              <a:rPr lang="en-US" altLang="en-US" sz="3600" dirty="0">
                <a:solidFill>
                  <a:srgbClr val="FF0066"/>
                </a:solidFill>
              </a:rPr>
              <a:t> She is going to do her homework in Math.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43A34D-984E-411E-B4F0-12B17757B6BE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533400" y="491236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l" eaLnBrk="1" hangingPunct="1"/>
            <a:r>
              <a:rPr lang="en-US" altLang="en-US" sz="3600" dirty="0">
                <a:solidFill>
                  <a:srgbClr val="FF0066"/>
                </a:solidFill>
              </a:rPr>
              <a:t> He is going to watch an action movie.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C9A3E7-2742-4273-978F-F2EBEC86115B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57200" y="59055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l" eaLnBrk="1" hangingPunct="1"/>
            <a:r>
              <a:rPr lang="en-US" altLang="en-US" sz="3600" dirty="0">
                <a:solidFill>
                  <a:srgbClr val="FF0066"/>
                </a:solidFill>
              </a:rPr>
              <a:t>  She is going to a birthday party.</a:t>
            </a:r>
          </a:p>
        </p:txBody>
      </p:sp>
    </p:spTree>
    <p:extLst>
      <p:ext uri="{BB962C8B-B14F-4D97-AF65-F5344CB8AC3E}">
        <p14:creationId xmlns:p14="http://schemas.microsoft.com/office/powerpoint/2010/main" val="297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206C29D-F4EB-4D5A-A013-5C0D5A6A56E0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Complete the table about you.</a:t>
            </a:r>
          </a:p>
        </p:txBody>
      </p:sp>
      <p:graphicFrame>
        <p:nvGraphicFramePr>
          <p:cNvPr id="5" name="Group 51">
            <a:extLst>
              <a:ext uri="{FF2B5EF4-FFF2-40B4-BE49-F238E27FC236}">
                <a16:creationId xmlns:a16="http://schemas.microsoft.com/office/drawing/2014/main" id="{622F15B9-BFE9-4FCA-B9D7-0A58A1551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231197"/>
              </p:ext>
            </p:extLst>
          </p:nvPr>
        </p:nvGraphicFramePr>
        <p:xfrm>
          <a:off x="457200" y="1219200"/>
          <a:ext cx="10627360" cy="5364163"/>
        </p:xfrm>
        <a:graphic>
          <a:graphicData uri="http://schemas.openxmlformats.org/drawingml/2006/table">
            <a:tbl>
              <a:tblPr/>
              <a:tblGrid>
                <a:gridCol w="5904089">
                  <a:extLst>
                    <a:ext uri="{9D8B030D-6E8A-4147-A177-3AD203B41FA5}">
                      <a16:colId xmlns:a16="http://schemas.microsoft.com/office/drawing/2014/main" val="19296077"/>
                    </a:ext>
                  </a:extLst>
                </a:gridCol>
                <a:gridCol w="1771227">
                  <a:extLst>
                    <a:ext uri="{9D8B030D-6E8A-4147-A177-3AD203B41FA5}">
                      <a16:colId xmlns:a16="http://schemas.microsoft.com/office/drawing/2014/main" val="1236965223"/>
                    </a:ext>
                  </a:extLst>
                </a:gridCol>
                <a:gridCol w="2952044">
                  <a:extLst>
                    <a:ext uri="{9D8B030D-6E8A-4147-A177-3AD203B41FA5}">
                      <a16:colId xmlns:a16="http://schemas.microsoft.com/office/drawing/2014/main" val="712788403"/>
                    </a:ext>
                  </a:extLst>
                </a:gridCol>
              </a:tblGrid>
              <a:tr h="678599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What are you going to do on the weekend?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789053"/>
                  </a:ext>
                </a:extLst>
              </a:tr>
              <a:tr h="6139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Are you going to..........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You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Your partner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80101"/>
                  </a:ext>
                </a:extLst>
              </a:tr>
              <a:tr h="6785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see a movie?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999755"/>
                  </a:ext>
                </a:extLst>
              </a:tr>
              <a:tr h="6785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play sports?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40296"/>
                  </a:ext>
                </a:extLst>
              </a:tr>
              <a:tr h="6785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meet your friends?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552535"/>
                  </a:ext>
                </a:extLst>
              </a:tr>
              <a:tr h="6785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help your parents?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313664"/>
                  </a:ext>
                </a:extLst>
              </a:tr>
              <a:tr h="6785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do your homework?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575260"/>
                  </a:ext>
                </a:extLst>
              </a:tr>
              <a:tr h="6785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watch TV?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409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8887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</TotalTime>
  <Words>408</Words>
  <Application>Microsoft Office PowerPoint</Application>
  <PresentationFormat>Widescreen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.VnTime</vt:lpstr>
      <vt:lpstr>Arial</vt:lpstr>
      <vt:lpstr>Garamond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Công Hiếu_CT_2023</dc:creator>
  <cp:lastModifiedBy>Nguyễn Công Hiếu_CT_2023</cp:lastModifiedBy>
  <cp:revision>5</cp:revision>
  <dcterms:created xsi:type="dcterms:W3CDTF">2021-09-17T10:52:52Z</dcterms:created>
  <dcterms:modified xsi:type="dcterms:W3CDTF">2021-09-17T16:20:23Z</dcterms:modified>
</cp:coreProperties>
</file>